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0"/>
  </p:notesMasterIdLst>
  <p:sldIdLst>
    <p:sldId id="256" r:id="rId5"/>
    <p:sldId id="276" r:id="rId6"/>
    <p:sldId id="289" r:id="rId7"/>
    <p:sldId id="257" r:id="rId8"/>
    <p:sldId id="258" r:id="rId9"/>
    <p:sldId id="259" r:id="rId10"/>
    <p:sldId id="261" r:id="rId11"/>
    <p:sldId id="277" r:id="rId12"/>
    <p:sldId id="278" r:id="rId13"/>
    <p:sldId id="279" r:id="rId14"/>
    <p:sldId id="260" r:id="rId15"/>
    <p:sldId id="280" r:id="rId16"/>
    <p:sldId id="281" r:id="rId17"/>
    <p:sldId id="290" r:id="rId18"/>
    <p:sldId id="291" r:id="rId19"/>
    <p:sldId id="292" r:id="rId20"/>
    <p:sldId id="293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7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18"/>
  </p:normalViewPr>
  <p:slideViewPr>
    <p:cSldViewPr snapToGrid="0">
      <p:cViewPr varScale="1">
        <p:scale>
          <a:sx n="100" d="100"/>
          <a:sy n="100" d="100"/>
        </p:scale>
        <p:origin x="7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9/14/2023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/>
          <a:lstStyle/>
          <a:p>
            <a:r>
              <a:rPr lang="en-US" dirty="0"/>
              <a:t>Smart Menu Ordering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/>
          <a:lstStyle/>
          <a:p>
            <a:r>
              <a:rPr lang="en-US" dirty="0"/>
              <a:t>ITI 1Month _ES track final project G2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05E0F5-4C38-B6E3-E01F-6FD277640A83}"/>
              </a:ext>
            </a:extLst>
          </p:cNvPr>
          <p:cNvSpPr txBox="1"/>
          <p:nvPr/>
        </p:nvSpPr>
        <p:spPr>
          <a:xfrm>
            <a:off x="4407408" y="4773168"/>
            <a:ext cx="2862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Supervised By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437A8-3B1B-A1AA-FEE9-4E1EBBABA185}"/>
              </a:ext>
            </a:extLst>
          </p:cNvPr>
          <p:cNvSpPr txBox="1"/>
          <p:nvPr/>
        </p:nvSpPr>
        <p:spPr>
          <a:xfrm>
            <a:off x="2154019" y="5229956"/>
            <a:ext cx="91143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5">
                    <a:lumMod val="50000"/>
                  </a:schemeClr>
                </a:solidFill>
              </a:rPr>
              <a:t>Eng. Hossam </a:t>
            </a:r>
            <a:r>
              <a:rPr lang="en-US" sz="3000" b="1" dirty="0" err="1">
                <a:solidFill>
                  <a:schemeClr val="accent5">
                    <a:lumMod val="50000"/>
                  </a:schemeClr>
                </a:solidFill>
              </a:rPr>
              <a:t>Elzhar</a:t>
            </a:r>
            <a:r>
              <a:rPr lang="en-US" sz="3000" b="1" dirty="0">
                <a:solidFill>
                  <a:schemeClr val="accent5">
                    <a:lumMod val="50000"/>
                  </a:schemeClr>
                </a:solidFill>
              </a:rPr>
              <a:t>                   Eng. Ahmed Amr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/>
          <a:lstStyle/>
          <a:p>
            <a:r>
              <a:rPr lang="en-US" dirty="0"/>
              <a:t>Drivers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A6D85-3837-435F-A342-5A3F98172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US" dirty="0"/>
              <a:t>DIO</a:t>
            </a:r>
            <a:r>
              <a:rPr lang="en-US" dirty="0">
                <a:sym typeface="Wingdings" panose="05000000000000000000" pitchFamily="2" charset="2"/>
              </a:rPr>
              <a:t> MCAL </a:t>
            </a:r>
            <a:endParaRPr lang="en-US" dirty="0"/>
          </a:p>
          <a:p>
            <a:r>
              <a:rPr lang="en-US" dirty="0"/>
              <a:t>CLCD</a:t>
            </a:r>
            <a:r>
              <a:rPr lang="en-US" dirty="0">
                <a:sym typeface="Wingdings" panose="05000000000000000000" pitchFamily="2" charset="2"/>
              </a:rPr>
              <a:t> HAL</a:t>
            </a:r>
            <a:endParaRPr lang="en-US" dirty="0"/>
          </a:p>
          <a:p>
            <a:r>
              <a:rPr lang="en-US" dirty="0"/>
              <a:t>UART</a:t>
            </a:r>
            <a:r>
              <a:rPr lang="en-US" dirty="0">
                <a:sym typeface="Wingdings" panose="05000000000000000000" pitchFamily="2" charset="2"/>
              </a:rPr>
              <a:t>MCAL</a:t>
            </a:r>
          </a:p>
          <a:p>
            <a:r>
              <a:rPr lang="en-US" dirty="0"/>
              <a:t>Timer</a:t>
            </a:r>
            <a:r>
              <a:rPr lang="en-US" dirty="0">
                <a:sym typeface="Wingdings" panose="05000000000000000000" pitchFamily="2" charset="2"/>
              </a:rPr>
              <a:t> MCAL 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2E52C5A-6D31-86B0-F7AB-B24928EA3CB7}"/>
              </a:ext>
            </a:extLst>
          </p:cNvPr>
          <p:cNvSpPr txBox="1">
            <a:spLocks/>
          </p:cNvSpPr>
          <p:nvPr/>
        </p:nvSpPr>
        <p:spPr>
          <a:xfrm>
            <a:off x="4117958" y="1041400"/>
            <a:ext cx="624591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Libraries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4B4E725-10B6-0E75-BE7B-847A368EEA93}"/>
              </a:ext>
            </a:extLst>
          </p:cNvPr>
          <p:cNvSpPr txBox="1">
            <a:spLocks/>
          </p:cNvSpPr>
          <p:nvPr/>
        </p:nvSpPr>
        <p:spPr>
          <a:xfrm>
            <a:off x="4218542" y="3539074"/>
            <a:ext cx="6245912" cy="14061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BITMATH</a:t>
            </a:r>
          </a:p>
          <a:p>
            <a:r>
              <a:rPr lang="en-US" dirty="0"/>
              <a:t>STDTYPES</a:t>
            </a:r>
          </a:p>
        </p:txBody>
      </p:sp>
    </p:spTree>
    <p:extLst>
      <p:ext uri="{BB962C8B-B14F-4D97-AF65-F5344CB8AC3E}">
        <p14:creationId xmlns:p14="http://schemas.microsoft.com/office/powerpoint/2010/main" val="4192237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1-DIO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9EC482B-3965-B524-7AB6-1F0FDDCA4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Functions:</a:t>
            </a:r>
          </a:p>
          <a:p>
            <a:r>
              <a:rPr lang="en-US" dirty="0"/>
              <a:t>in case of 4 files                                      incase of 2 files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DA8C1B-459D-6923-8464-1D1F9CE2D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37" y="3154680"/>
            <a:ext cx="5617813" cy="22996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3B29A4-7C1E-82B1-606E-3922C847D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550" y="3154680"/>
            <a:ext cx="5802713" cy="229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2-CLCD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9EC482B-3965-B524-7AB6-1F0FDDCA4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Functions: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50E97F-A2D5-B563-A4AF-A6E23F9D0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429000"/>
            <a:ext cx="11768328" cy="177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643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3-UART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9EC482B-3965-B524-7AB6-1F0FDDCA4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Functions: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9CEC0B-E309-87D7-E0BF-4B738CAF2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2" y="3200399"/>
            <a:ext cx="10917479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422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4-Timer 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9935DC-7DAD-3BED-C582-6F2FBA048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Timer 1 is a 16-bit free-running timer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three independent output compare units, a single input capture unit, and extensive PWM support.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208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PWM mode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9935DC-7DAD-3BED-C582-6F2FBA048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5141867" cy="2812623"/>
          </a:xfrm>
        </p:spPr>
        <p:txBody>
          <a:bodyPr/>
          <a:lstStyle/>
          <a:p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Pwm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can be fast mode or phase correct mode </a:t>
            </a:r>
          </a:p>
          <a:p>
            <a:r>
              <a:rPr lang="en-US" sz="2200" b="0" i="0" dirty="0">
                <a:solidFill>
                  <a:srgbClr val="212529"/>
                </a:solidFill>
                <a:effectLst/>
                <a:latin typeface="-apple-system"/>
              </a:rPr>
              <a:t>Fast PWM: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12529"/>
                </a:solidFill>
                <a:effectLst/>
                <a:latin typeface="-apple-system"/>
              </a:rPr>
              <a:t>The Fast PWM mode is based on single-slope operation.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12529"/>
                </a:solidFill>
                <a:effectLst/>
                <a:latin typeface="-apple-system"/>
              </a:rPr>
              <a:t> In single slope operation, the register </a:t>
            </a:r>
            <a:r>
              <a:rPr lang="en-US" sz="1800" b="0" i="0" dirty="0" err="1">
                <a:solidFill>
                  <a:srgbClr val="212529"/>
                </a:solidFill>
                <a:effectLst/>
                <a:latin typeface="-apple-system"/>
              </a:rPr>
              <a:t>TCNTn</a:t>
            </a:r>
            <a:r>
              <a:rPr lang="en-US" sz="1800" b="0" i="0" dirty="0">
                <a:solidFill>
                  <a:srgbClr val="212529"/>
                </a:solidFill>
                <a:effectLst/>
                <a:latin typeface="-apple-system"/>
              </a:rPr>
              <a:t> counts from bottom value to maximum value and its value resets to zero.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12529"/>
                </a:solidFill>
                <a:effectLst/>
                <a:latin typeface="-apple-system"/>
              </a:rPr>
              <a:t>The counting starts again from bottom. The register </a:t>
            </a:r>
            <a:r>
              <a:rPr lang="en-US" sz="1800" b="0" i="0" dirty="0" err="1">
                <a:solidFill>
                  <a:srgbClr val="212529"/>
                </a:solidFill>
                <a:effectLst/>
                <a:latin typeface="-apple-system"/>
              </a:rPr>
              <a:t>OCRn</a:t>
            </a:r>
            <a:r>
              <a:rPr lang="en-US" sz="1800" b="0" i="0" dirty="0">
                <a:solidFill>
                  <a:srgbClr val="212529"/>
                </a:solidFill>
                <a:effectLst/>
                <a:latin typeface="-apple-system"/>
              </a:rPr>
              <a:t> compares the value with the </a:t>
            </a:r>
            <a:r>
              <a:rPr lang="en-US" sz="1800" b="0" i="0" dirty="0" err="1">
                <a:solidFill>
                  <a:srgbClr val="212529"/>
                </a:solidFill>
                <a:effectLst/>
                <a:latin typeface="-apple-system"/>
              </a:rPr>
              <a:t>TCNTn</a:t>
            </a:r>
            <a:r>
              <a:rPr lang="en-US" sz="1800" b="0" i="0" dirty="0">
                <a:solidFill>
                  <a:srgbClr val="212529"/>
                </a:solidFill>
                <a:effectLst/>
                <a:latin typeface="-apple-system"/>
              </a:rPr>
              <a:t> register constantly.</a:t>
            </a:r>
          </a:p>
          <a:p>
            <a:r>
              <a:rPr lang="en-US" sz="1600" b="0" i="1" dirty="0">
                <a:solidFill>
                  <a:srgbClr val="212529"/>
                </a:solidFill>
                <a:effectLst/>
                <a:latin typeface="-apple-system"/>
              </a:rPr>
              <a:t>Frequency of fast PWM mode signal is twice than Phase Correct PWM mode signal because of its single slope operation.</a:t>
            </a:r>
            <a:endParaRPr lang="en-US" sz="2200" i="1" dirty="0"/>
          </a:p>
        </p:txBody>
      </p:sp>
      <p:pic>
        <p:nvPicPr>
          <p:cNvPr id="1026" name="Picture 2" descr="How to modify the PWM frequency on the arduino-part1(fast PWM and Timer ...">
            <a:extLst>
              <a:ext uri="{FF2B5EF4-FFF2-40B4-BE49-F238E27FC236}">
                <a16:creationId xmlns:a16="http://schemas.microsoft.com/office/drawing/2014/main" id="{49BBC8BD-F186-F6AA-69FE-BA2582E45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6116" y="2198201"/>
            <a:ext cx="5544883" cy="281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0011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PWM mode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9935DC-7DAD-3BED-C582-6F2FBA048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5141867" cy="2812623"/>
          </a:xfrm>
        </p:spPr>
        <p:txBody>
          <a:bodyPr/>
          <a:lstStyle/>
          <a:p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Pwm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can be fast mode or phase correct mode </a:t>
            </a:r>
          </a:p>
          <a:p>
            <a:r>
              <a:rPr lang="en-US" sz="2200" b="0" i="0" dirty="0">
                <a:solidFill>
                  <a:srgbClr val="212529"/>
                </a:solidFill>
                <a:effectLst/>
                <a:latin typeface="-apple-system"/>
              </a:rPr>
              <a:t>Phase correct  PWM: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The Phase Correct Pulse Width Modulation or Phase Correct PWM modes provide a high resolution phase correct PWM waveform generation option.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The Phase Correct PWM mode is, like the phase and frequency correct PWM mode, based on a dual-slope operation.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The counter counts repeatedly from BOTTOM (0x0000) to TOP and then from TOP to BOTTOM</a:t>
            </a:r>
            <a:r>
              <a:rPr lang="en-US" sz="1600" b="0" i="1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  <a:endParaRPr lang="en-US" sz="2200" i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3103333-9D94-BC20-6E51-6A1460FCE9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45" y="2464399"/>
            <a:ext cx="5579344" cy="3104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5255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PWM calculations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9935DC-7DAD-3BED-C582-6F2FBA048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5141867" cy="2812623"/>
          </a:xfrm>
        </p:spPr>
        <p:txBody>
          <a:bodyPr/>
          <a:lstStyle/>
          <a:p>
            <a:r>
              <a:rPr lang="en-US" sz="2200" i="1" dirty="0"/>
              <a:t>Over flow time = 2^ </a:t>
            </a:r>
            <a:r>
              <a:rPr lang="en-US" sz="2200" i="1" dirty="0" err="1"/>
              <a:t>no.of</a:t>
            </a:r>
            <a:r>
              <a:rPr lang="en-US" sz="2200" i="1" dirty="0"/>
              <a:t> bits  * (</a:t>
            </a:r>
            <a:r>
              <a:rPr lang="en-US" sz="2200" i="1" dirty="0" err="1"/>
              <a:t>prescaler</a:t>
            </a:r>
            <a:r>
              <a:rPr lang="en-US" sz="2200" i="1" dirty="0"/>
              <a:t> / system clock)</a:t>
            </a:r>
          </a:p>
          <a:p>
            <a:r>
              <a:rPr lang="en-US" sz="2200" i="1" dirty="0"/>
              <a:t>Timer clock = system clock/</a:t>
            </a:r>
            <a:r>
              <a:rPr lang="en-US" sz="2200" i="1" dirty="0" err="1"/>
              <a:t>prescaller</a:t>
            </a:r>
            <a:endParaRPr lang="en-US" sz="2200" i="1" dirty="0"/>
          </a:p>
          <a:p>
            <a:r>
              <a:rPr lang="en-US" sz="2200" i="1" dirty="0"/>
              <a:t>Tick time = 1/ timer clock</a:t>
            </a:r>
          </a:p>
          <a:p>
            <a:r>
              <a:rPr lang="en-US" sz="2200" i="1" dirty="0"/>
              <a:t>Timer 1 </a:t>
            </a:r>
          </a:p>
          <a:p>
            <a:r>
              <a:rPr lang="en-US" sz="2200" i="1" dirty="0"/>
              <a:t>Overflow time = 20 </a:t>
            </a:r>
            <a:r>
              <a:rPr lang="en-US" sz="2200" i="1" dirty="0" err="1"/>
              <a:t>ms</a:t>
            </a:r>
            <a:r>
              <a:rPr lang="en-US" sz="2200" i="1" dirty="0"/>
              <a:t> </a:t>
            </a:r>
          </a:p>
          <a:p>
            <a:r>
              <a:rPr lang="en-US" sz="2200" i="1" dirty="0"/>
              <a:t>Ontime= 1ms </a:t>
            </a:r>
          </a:p>
          <a:p>
            <a:endParaRPr lang="en-US" sz="2200" i="1" dirty="0"/>
          </a:p>
        </p:txBody>
      </p:sp>
    </p:spTree>
    <p:extLst>
      <p:ext uri="{BB962C8B-B14F-4D97-AF65-F5344CB8AC3E}">
        <p14:creationId xmlns:p14="http://schemas.microsoft.com/office/powerpoint/2010/main" val="176286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Libraries</a:t>
            </a:r>
            <a:br>
              <a:rPr lang="en-US" dirty="0"/>
            </a:br>
            <a:r>
              <a:rPr lang="en-US" dirty="0"/>
              <a:t>1- STDTYPES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261633-3F83-110E-A290-0F904CA1A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7362" y="751926"/>
            <a:ext cx="6687483" cy="513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9565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/>
              <a:t>Libraries</a:t>
            </a:r>
            <a:br>
              <a:rPr lang="en-US" sz="4400"/>
            </a:br>
            <a:r>
              <a:rPr lang="en-US" sz="4400"/>
              <a:t>2- BITMATH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312CED-D53B-482E-4D85-77F29903E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493" y="2242972"/>
            <a:ext cx="9779182" cy="3055993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808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08258-31A0-BDAE-210F-0C5201B6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A9B54-DDAE-877A-5D12-EF2FE2B98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7083" y="1840185"/>
            <a:ext cx="3054096" cy="3366815"/>
          </a:xfrm>
        </p:spPr>
        <p:txBody>
          <a:bodyPr/>
          <a:lstStyle/>
          <a:p>
            <a:pPr algn="r"/>
            <a:r>
              <a:rPr lang="ar-SA" dirty="0"/>
              <a:t>                                                                     يوسف </a:t>
            </a:r>
            <a:r>
              <a:rPr lang="ar-SA" dirty="0" err="1"/>
              <a:t>البدويهي</a:t>
            </a:r>
            <a:r>
              <a:rPr lang="ar-SA" dirty="0"/>
              <a:t> </a:t>
            </a:r>
          </a:p>
          <a:p>
            <a:pPr algn="r"/>
            <a:r>
              <a:rPr lang="ar-SA" dirty="0"/>
              <a:t>منال إبراهيم </a:t>
            </a:r>
          </a:p>
          <a:p>
            <a:pPr algn="r"/>
            <a:r>
              <a:rPr lang="ar-SA" dirty="0"/>
              <a:t>أحمد عبد الله </a:t>
            </a:r>
          </a:p>
          <a:p>
            <a:pPr algn="r"/>
            <a:r>
              <a:rPr lang="ar-SA" dirty="0"/>
              <a:t>مصطفى شرف</a:t>
            </a:r>
            <a:endParaRPr lang="en-US" dirty="0"/>
          </a:p>
          <a:p>
            <a:pPr algn="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8B72B-33A2-9C6B-3B99-9AEA72CA70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9150A4-245A-9085-A7AA-7B953BE534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94A0EC1-A11F-FD37-CF4D-BED2165BCB29}"/>
              </a:ext>
            </a:extLst>
          </p:cNvPr>
          <p:cNvSpPr txBox="1">
            <a:spLocks/>
          </p:cNvSpPr>
          <p:nvPr/>
        </p:nvSpPr>
        <p:spPr>
          <a:xfrm>
            <a:off x="1172094" y="1840186"/>
            <a:ext cx="3495669" cy="33668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ar-SA" dirty="0"/>
              <a:t>                                                                     </a:t>
            </a:r>
            <a:r>
              <a:rPr lang="en-US" dirty="0"/>
              <a:t>Youssef </a:t>
            </a:r>
            <a:r>
              <a:rPr lang="en-US" dirty="0" err="1"/>
              <a:t>Elbedwehy</a:t>
            </a:r>
            <a:endParaRPr lang="en-US" dirty="0"/>
          </a:p>
          <a:p>
            <a:r>
              <a:rPr lang="en-US" dirty="0"/>
              <a:t>Manal Ibrahim</a:t>
            </a:r>
          </a:p>
          <a:p>
            <a:r>
              <a:rPr lang="en-US" dirty="0"/>
              <a:t>Ahmed Abdallah</a:t>
            </a:r>
          </a:p>
          <a:p>
            <a:r>
              <a:rPr lang="en-US" dirty="0" err="1"/>
              <a:t>Moustafa</a:t>
            </a:r>
            <a:r>
              <a:rPr lang="en-US" dirty="0"/>
              <a:t> Sharaf</a:t>
            </a:r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4516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/>
          <a:lstStyle/>
          <a:p>
            <a:r>
              <a:rPr lang="en-US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1103647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/>
              <a:t>Functions</a:t>
            </a:r>
            <a:br>
              <a:rPr lang="en-US" sz="4400"/>
            </a:br>
            <a:endParaRPr lang="en-US" sz="44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E015CF-FA47-953D-3596-D7538EAED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90" y="1447885"/>
            <a:ext cx="7321510" cy="3962230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78461F-375B-210E-DE7A-E82EDBA7EFEB}"/>
              </a:ext>
            </a:extLst>
          </p:cNvPr>
          <p:cNvSpPr txBox="1"/>
          <p:nvPr/>
        </p:nvSpPr>
        <p:spPr>
          <a:xfrm>
            <a:off x="9297385" y="1491119"/>
            <a:ext cx="43799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Let’s go to eclipse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Airplane">
                <a:extLst>
                  <a:ext uri="{FF2B5EF4-FFF2-40B4-BE49-F238E27FC236}">
                    <a16:creationId xmlns:a16="http://schemas.microsoft.com/office/drawing/2014/main" id="{0A4D37A6-80C8-2BB2-A005-C2BFBADB4CA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5681657"/>
                  </p:ext>
                </p:extLst>
              </p:nvPr>
            </p:nvGraphicFramePr>
            <p:xfrm>
              <a:off x="9201972" y="0"/>
              <a:ext cx="3489406" cy="151175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489406" cy="1511759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-2563711" ay="2639179" az="-196078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1818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Airplane">
                <a:extLst>
                  <a:ext uri="{FF2B5EF4-FFF2-40B4-BE49-F238E27FC236}">
                    <a16:creationId xmlns:a16="http://schemas.microsoft.com/office/drawing/2014/main" id="{0A4D37A6-80C8-2BB2-A005-C2BFBADB4CA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01972" y="0"/>
                <a:ext cx="3489406" cy="151175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06762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6174" y="1507456"/>
            <a:ext cx="6245912" cy="2387600"/>
          </a:xfrm>
        </p:spPr>
        <p:txBody>
          <a:bodyPr/>
          <a:lstStyle/>
          <a:p>
            <a:r>
              <a:rPr lang="en-US" dirty="0"/>
              <a:t>Protocol 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aroler in Hoodie">
                <a:extLst>
                  <a:ext uri="{FF2B5EF4-FFF2-40B4-BE49-F238E27FC236}">
                    <a16:creationId xmlns:a16="http://schemas.microsoft.com/office/drawing/2014/main" id="{6F0A89D4-06E8-CCA9-ED51-9B7F121A70A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33440219"/>
                  </p:ext>
                </p:extLst>
              </p:nvPr>
            </p:nvGraphicFramePr>
            <p:xfrm>
              <a:off x="128462" y="2367258"/>
              <a:ext cx="1675506" cy="468380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75506" cy="4683801"/>
                    </a:xfrm>
                    <a:prstGeom prst="rect">
                      <a:avLst/>
                    </a:prstGeom>
                  </am3d:spPr>
                  <am3d:camera>
                    <am3d:pos x="0" y="0" z="519195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860349" d="1000000"/>
                    <am3d:preTrans dx="62926" dy="-17991016" dz="-1869344"/>
                    <am3d:scale>
                      <am3d:sx n="1000000" d="1000000"/>
                      <am3d:sy n="1000000" d="1000000"/>
                      <am3d:sz n="1000000" d="1000000"/>
                    </am3d:scale>
                    <am3d:rot ax="1503846" ay="2690591" az="109511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1788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aroler in Hoodie">
                <a:extLst>
                  <a:ext uri="{FF2B5EF4-FFF2-40B4-BE49-F238E27FC236}">
                    <a16:creationId xmlns:a16="http://schemas.microsoft.com/office/drawing/2014/main" id="{6F0A89D4-06E8-CCA9-ED51-9B7F121A70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462" y="2367258"/>
                <a:ext cx="1675506" cy="468380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91681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 dirty="0"/>
              <a:t>UART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60E61C-A066-8DC4-12E3-02C0999E000A}"/>
              </a:ext>
            </a:extLst>
          </p:cNvPr>
          <p:cNvSpPr txBox="1"/>
          <p:nvPr/>
        </p:nvSpPr>
        <p:spPr>
          <a:xfrm>
            <a:off x="746760" y="1792224"/>
            <a:ext cx="597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Universal Asynchronous Receiver-Transmitter</a:t>
            </a:r>
            <a:endParaRPr lang="en-US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591CAC-0677-FEE3-294F-58B75931CDC4}"/>
              </a:ext>
            </a:extLst>
          </p:cNvPr>
          <p:cNvSpPr txBox="1"/>
          <p:nvPr/>
        </p:nvSpPr>
        <p:spPr>
          <a:xfrm>
            <a:off x="932688" y="2706624"/>
            <a:ext cx="38039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Specifications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1- serial </a:t>
            </a:r>
          </a:p>
          <a:p>
            <a:r>
              <a:rPr lang="en-US" dirty="0"/>
              <a:t>2- wired </a:t>
            </a:r>
          </a:p>
          <a:p>
            <a:r>
              <a:rPr lang="en-US" dirty="0"/>
              <a:t>3- Asynchronous </a:t>
            </a:r>
          </a:p>
          <a:p>
            <a:r>
              <a:rPr lang="en-US" dirty="0"/>
              <a:t>4- Full duplex </a:t>
            </a:r>
          </a:p>
          <a:p>
            <a:r>
              <a:rPr lang="en-US" dirty="0"/>
              <a:t>5- peer to peer </a:t>
            </a:r>
          </a:p>
          <a:p>
            <a:r>
              <a:rPr lang="en-US" dirty="0"/>
              <a:t>6-Throughput = (data bit number/ frame size ) % [ min 55% , max 81%]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EB9A69-44B8-0217-B76C-138D74A4D594}"/>
              </a:ext>
            </a:extLst>
          </p:cNvPr>
          <p:cNvSpPr txBox="1"/>
          <p:nvPr/>
        </p:nvSpPr>
        <p:spPr>
          <a:xfrm>
            <a:off x="5148072" y="2706624"/>
            <a:ext cx="288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Hardware interface </a:t>
            </a:r>
          </a:p>
        </p:txBody>
      </p:sp>
      <p:pic>
        <p:nvPicPr>
          <p:cNvPr id="1028" name="Picture 4" descr="difference between UART and USART | Synchronous vs Asynchronous ...">
            <a:extLst>
              <a:ext uri="{FF2B5EF4-FFF2-40B4-BE49-F238E27FC236}">
                <a16:creationId xmlns:a16="http://schemas.microsoft.com/office/drawing/2014/main" id="{59581D67-01CA-387F-6062-96B7956100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34" r="3133" b="43466"/>
          <a:stretch/>
        </p:blipFill>
        <p:spPr bwMode="auto">
          <a:xfrm>
            <a:off x="4506468" y="3267061"/>
            <a:ext cx="4428744" cy="164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FFE532-619E-BC52-D8CC-8406543C2DA0}"/>
              </a:ext>
            </a:extLst>
          </p:cNvPr>
          <p:cNvSpPr txBox="1"/>
          <p:nvPr/>
        </p:nvSpPr>
        <p:spPr>
          <a:xfrm>
            <a:off x="8945880" y="2622542"/>
            <a:ext cx="231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frame format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EDC8EA-A2C1-7F90-52E1-060F0B62F52A}"/>
              </a:ext>
            </a:extLst>
          </p:cNvPr>
          <p:cNvSpPr txBox="1"/>
          <p:nvPr/>
        </p:nvSpPr>
        <p:spPr>
          <a:xfrm>
            <a:off x="8935212" y="3267061"/>
            <a:ext cx="3383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1- idle </a:t>
            </a:r>
          </a:p>
          <a:p>
            <a:r>
              <a:rPr lang="en-US" dirty="0"/>
              <a:t>2- start</a:t>
            </a:r>
          </a:p>
          <a:p>
            <a:r>
              <a:rPr lang="en-US" dirty="0"/>
              <a:t>3-data</a:t>
            </a:r>
          </a:p>
          <a:p>
            <a:r>
              <a:rPr lang="en-US" dirty="0"/>
              <a:t>4- parity ( check [even or odd])</a:t>
            </a:r>
          </a:p>
          <a:p>
            <a:r>
              <a:rPr lang="en-US" dirty="0"/>
              <a:t>5- stop (2 or 1)</a:t>
            </a:r>
          </a:p>
          <a:p>
            <a:r>
              <a:rPr lang="en-US" dirty="0"/>
              <a:t>6- data rate (</a:t>
            </a:r>
            <a:r>
              <a:rPr lang="en-US" dirty="0" err="1"/>
              <a:t>bps,Bps,fps,buadps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9179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6446" y="1699480"/>
            <a:ext cx="6245912" cy="2387600"/>
          </a:xfrm>
        </p:spPr>
        <p:txBody>
          <a:bodyPr/>
          <a:lstStyle/>
          <a:p>
            <a:r>
              <a:rPr lang="en-US" dirty="0"/>
              <a:t>What is meant by </a:t>
            </a:r>
            <a:r>
              <a:rPr lang="en-US" sz="7000" dirty="0"/>
              <a:t>US </a:t>
            </a:r>
            <a:r>
              <a:rPr lang="en-US" dirty="0"/>
              <a:t>ART ? 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agnifying glass">
                <a:extLst>
                  <a:ext uri="{FF2B5EF4-FFF2-40B4-BE49-F238E27FC236}">
                    <a16:creationId xmlns:a16="http://schemas.microsoft.com/office/drawing/2014/main" id="{CFF22F3E-67F0-ECF9-6FCD-935DF6C5934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09765717"/>
                  </p:ext>
                </p:extLst>
              </p:nvPr>
            </p:nvGraphicFramePr>
            <p:xfrm rot="3104278">
              <a:off x="366892" y="1760929"/>
              <a:ext cx="1857012" cy="4961556"/>
            </p:xfrm>
            <a:graphic>
              <a:graphicData uri="http://schemas.microsoft.com/office/drawing/2017/model3d">
                <am3d:model3d r:embed="rId2">
                  <am3d:spPr>
                    <a:xfrm rot="3104278">
                      <a:off x="0" y="0"/>
                      <a:ext cx="1857012" cy="4961556"/>
                    </a:xfrm>
                    <a:prstGeom prst="rect">
                      <a:avLst/>
                    </a:prstGeom>
                  </am3d:spPr>
                  <am3d:camera>
                    <am3d:pos x="0" y="0" z="5170835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172851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180136" ay="-2039851" az="67814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agnifying glass">
                <a:extLst>
                  <a:ext uri="{FF2B5EF4-FFF2-40B4-BE49-F238E27FC236}">
                    <a16:creationId xmlns:a16="http://schemas.microsoft.com/office/drawing/2014/main" id="{CFF22F3E-67F0-ECF9-6FCD-935DF6C593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3104278">
                <a:off x="366892" y="1760929"/>
                <a:ext cx="1857012" cy="496155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2433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2148" y="1041400"/>
            <a:ext cx="6220278" cy="238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Yellow flower patch">
                <a:extLst>
                  <a:ext uri="{FF2B5EF4-FFF2-40B4-BE49-F238E27FC236}">
                    <a16:creationId xmlns:a16="http://schemas.microsoft.com/office/drawing/2014/main" id="{8D4C283F-EC1C-9880-3C60-AA8B41D6987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44079143"/>
                  </p:ext>
                </p:extLst>
              </p:nvPr>
            </p:nvGraphicFramePr>
            <p:xfrm>
              <a:off x="4706043" y="2117174"/>
              <a:ext cx="3186309" cy="225419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86309" cy="2254194"/>
                    </a:xfrm>
                    <a:prstGeom prst="rect">
                      <a:avLst/>
                    </a:prstGeom>
                  </am3d:spPr>
                  <am3d:camera>
                    <am3d:pos x="0" y="0" z="6250555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83574" d="1000000"/>
                    <am3d:preTrans dx="1797082" dy="-18008490" dz="2640676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2978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Yellow flower patch">
                <a:extLst>
                  <a:ext uri="{FF2B5EF4-FFF2-40B4-BE49-F238E27FC236}">
                    <a16:creationId xmlns:a16="http://schemas.microsoft.com/office/drawing/2014/main" id="{8D4C283F-EC1C-9880-3C60-AA8B41D6987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06043" y="2117174"/>
                <a:ext cx="3186309" cy="225419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24DBD-3038-7E1B-EED8-822372C8C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092" y="1683753"/>
            <a:ext cx="8594558" cy="2810460"/>
          </a:xfrm>
        </p:spPr>
        <p:txBody>
          <a:bodyPr/>
          <a:lstStyle/>
          <a:p>
            <a:r>
              <a:rPr lang="en-US" sz="3000" dirty="0"/>
              <a:t>Special Thanks to our hardworking lecturers </a:t>
            </a:r>
            <a:br>
              <a:rPr lang="en-US" sz="3000" dirty="0"/>
            </a:br>
            <a:r>
              <a:rPr lang="en-US" sz="3000" b="1" i="1" dirty="0">
                <a:solidFill>
                  <a:srgbClr val="FFFF00"/>
                </a:solidFill>
              </a:rPr>
              <a:t>(Eng. Hossam </a:t>
            </a:r>
            <a:r>
              <a:rPr lang="en-US" sz="3000" b="1" i="1" dirty="0" err="1">
                <a:solidFill>
                  <a:srgbClr val="FFFF00"/>
                </a:solidFill>
              </a:rPr>
              <a:t>Elzhar</a:t>
            </a:r>
            <a:r>
              <a:rPr lang="en-US" sz="3000" b="1" i="1" dirty="0">
                <a:solidFill>
                  <a:srgbClr val="FFFF00"/>
                </a:solidFill>
              </a:rPr>
              <a:t> &amp; Eng. Ahmed Amr)</a:t>
            </a:r>
            <a:br>
              <a:rPr lang="en-US" sz="3000" b="1" dirty="0"/>
            </a:br>
            <a:r>
              <a:rPr lang="en-US" sz="3000" b="1" dirty="0"/>
              <a:t>for their  superior efforts and passion to help us gain these technical skills .</a:t>
            </a:r>
            <a:br>
              <a:rPr lang="en-US" sz="3000" b="1" dirty="0"/>
            </a:br>
            <a:r>
              <a:rPr lang="en-US" sz="3000" b="1" dirty="0"/>
              <a:t>We appreciate this to much . Hoping that they lead a life full of success as they deserve</a:t>
            </a:r>
            <a:br>
              <a:rPr lang="en-US" sz="3000" b="1" dirty="0">
                <a:solidFill>
                  <a:schemeClr val="accent5">
                    <a:lumMod val="50000"/>
                  </a:schemeClr>
                </a:solidFill>
              </a:rPr>
            </a:br>
            <a:endParaRPr lang="en-US" sz="3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20B60-E55F-FA67-7DC8-9A12D5A451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BCCDC5-76A8-42C5-F539-0C792F9046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2A7383-AA8A-3BA7-0EB4-ACF11E096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E2883-ABB1-ED9F-72C9-7C27ABE1B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997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Project summery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Primary goals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Drivers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Functions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Protocols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Project Summery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project consists of two systems connected via UART protocol :</a:t>
            </a:r>
          </a:p>
          <a:p>
            <a:r>
              <a:rPr lang="en-US" dirty="0"/>
              <a:t>1- Customer which deals with LCD, push buttons to make an order </a:t>
            </a:r>
          </a:p>
          <a:p>
            <a:r>
              <a:rPr lang="en-US" dirty="0"/>
              <a:t>2- Cashier which is connected to The PC or laptop that takes order number and price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/>
          <a:lstStyle/>
          <a:p>
            <a:r>
              <a:rPr lang="en-US" dirty="0"/>
              <a:t>Primary goals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A6D85-3837-435F-A342-5A3F98172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Simulation &amp; Hardware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Goals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26C73-F226-914E-AC56-BF3172765F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9118D-BAF5-5E6F-9DB2-FAC6E5179A9B}"/>
              </a:ext>
            </a:extLst>
          </p:cNvPr>
          <p:cNvSpPr txBox="1"/>
          <p:nvPr/>
        </p:nvSpPr>
        <p:spPr>
          <a:xfrm>
            <a:off x="1883664" y="2478024"/>
            <a:ext cx="4864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1- Simulation on Proteus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B4EA5CF-0668-A41E-2BDB-BF8FD3AD4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254" y="1706563"/>
            <a:ext cx="6238291" cy="450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Goals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26C73-F226-914E-AC56-BF3172765F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9118D-BAF5-5E6F-9DB2-FAC6E5179A9B}"/>
              </a:ext>
            </a:extLst>
          </p:cNvPr>
          <p:cNvSpPr txBox="1"/>
          <p:nvPr/>
        </p:nvSpPr>
        <p:spPr>
          <a:xfrm>
            <a:off x="1883664" y="2478024"/>
            <a:ext cx="4864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1- Simulation on Proteus </a:t>
            </a:r>
          </a:p>
        </p:txBody>
      </p:sp>
      <p:pic>
        <p:nvPicPr>
          <p:cNvPr id="4" name="2023-09-14-03-16-44">
            <a:hlinkClick r:id="" action="ppaction://media"/>
            <a:extLst>
              <a:ext uri="{FF2B5EF4-FFF2-40B4-BE49-F238E27FC236}">
                <a16:creationId xmlns:a16="http://schemas.microsoft.com/office/drawing/2014/main" id="{32D0FAD5-1D67-1869-0E71-D9AED2E1F9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02745" y="2163556"/>
            <a:ext cx="5656627" cy="384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884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Goals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26C73-F226-914E-AC56-BF3172765F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9118D-BAF5-5E6F-9DB2-FAC6E5179A9B}"/>
              </a:ext>
            </a:extLst>
          </p:cNvPr>
          <p:cNvSpPr txBox="1"/>
          <p:nvPr/>
        </p:nvSpPr>
        <p:spPr>
          <a:xfrm>
            <a:off x="1606296" y="2432304"/>
            <a:ext cx="4864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2-Hardware Simulation</a:t>
            </a:r>
          </a:p>
        </p:txBody>
      </p:sp>
      <p:pic>
        <p:nvPicPr>
          <p:cNvPr id="3" name="video2">
            <a:hlinkClick r:id="" action="ppaction://media"/>
            <a:extLst>
              <a:ext uri="{FF2B5EF4-FFF2-40B4-BE49-F238E27FC236}">
                <a16:creationId xmlns:a16="http://schemas.microsoft.com/office/drawing/2014/main" id="{3FD9D847-EE3D-6006-52D7-2821D9F7AE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43425" y="1600581"/>
            <a:ext cx="6838950" cy="387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32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{3FBF7511-33A6-43C9-9A6F-B1618E1F3E08}tf45331398_win32</Template>
  <TotalTime>121</TotalTime>
  <Words>555</Words>
  <Application>Microsoft Office PowerPoint</Application>
  <PresentationFormat>Widescreen</PresentationFormat>
  <Paragraphs>114</Paragraphs>
  <Slides>25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-apple-system</vt:lpstr>
      <vt:lpstr>Arial</vt:lpstr>
      <vt:lpstr>Arial</vt:lpstr>
      <vt:lpstr>Calibri</vt:lpstr>
      <vt:lpstr>Tenorite</vt:lpstr>
      <vt:lpstr>Verdana</vt:lpstr>
      <vt:lpstr>Wingdings</vt:lpstr>
      <vt:lpstr>Office Theme</vt:lpstr>
      <vt:lpstr>Smart Menu Ordering System</vt:lpstr>
      <vt:lpstr>Team Members</vt:lpstr>
      <vt:lpstr>Special Thanks to our hardworking lecturers  (Eng. Hossam Elzhar &amp; Eng. Ahmed Amr) for their  superior efforts and passion to help us gain these technical skills . We appreciate this to much . Hoping that they lead a life full of success as they deserve </vt:lpstr>
      <vt:lpstr>Agenda</vt:lpstr>
      <vt:lpstr>Project Summery </vt:lpstr>
      <vt:lpstr>Primary goals</vt:lpstr>
      <vt:lpstr>Primary Goals</vt:lpstr>
      <vt:lpstr>Primary Goals</vt:lpstr>
      <vt:lpstr>Primary Goals</vt:lpstr>
      <vt:lpstr>Drivers</vt:lpstr>
      <vt:lpstr>1-DIO</vt:lpstr>
      <vt:lpstr>2-CLCD</vt:lpstr>
      <vt:lpstr>3-UART</vt:lpstr>
      <vt:lpstr>4-Timer 1</vt:lpstr>
      <vt:lpstr>PWM mode </vt:lpstr>
      <vt:lpstr>PWM mode </vt:lpstr>
      <vt:lpstr>PWM calculations</vt:lpstr>
      <vt:lpstr>Libraries 1- STDTYPES </vt:lpstr>
      <vt:lpstr>Libraries 2- BITMATH </vt:lpstr>
      <vt:lpstr>Functions</vt:lpstr>
      <vt:lpstr>Functions </vt:lpstr>
      <vt:lpstr>Protocol  </vt:lpstr>
      <vt:lpstr>UART</vt:lpstr>
      <vt:lpstr>What is meant by US ART ? 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Menu Ordering System</dc:title>
  <dc:creator>Manal Ibrahim Aldesouky</dc:creator>
  <cp:lastModifiedBy>Manal Ibrahim Aldesouky</cp:lastModifiedBy>
  <cp:revision>4</cp:revision>
  <dcterms:created xsi:type="dcterms:W3CDTF">2023-09-13T23:52:35Z</dcterms:created>
  <dcterms:modified xsi:type="dcterms:W3CDTF">2023-09-14T07:28:17Z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